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4"/>
  </p:notesMasterIdLst>
  <p:handoutMasterIdLst>
    <p:handoutMasterId r:id="rId25"/>
  </p:handoutMasterIdLst>
  <p:sldIdLst>
    <p:sldId id="257" r:id="rId5"/>
    <p:sldId id="268" r:id="rId6"/>
    <p:sldId id="273" r:id="rId7"/>
    <p:sldId id="272" r:id="rId8"/>
    <p:sldId id="274" r:id="rId9"/>
    <p:sldId id="275" r:id="rId10"/>
    <p:sldId id="287" r:id="rId11"/>
    <p:sldId id="292" r:id="rId12"/>
    <p:sldId id="298" r:id="rId13"/>
    <p:sldId id="288" r:id="rId14"/>
    <p:sldId id="289" r:id="rId15"/>
    <p:sldId id="290" r:id="rId16"/>
    <p:sldId id="279" r:id="rId17"/>
    <p:sldId id="284" r:id="rId18"/>
    <p:sldId id="285" r:id="rId19"/>
    <p:sldId id="282" r:id="rId20"/>
    <p:sldId id="286" r:id="rId21"/>
    <p:sldId id="295" r:id="rId22"/>
    <p:sldId id="296" r:id="rId2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80" autoAdjust="0"/>
  </p:normalViewPr>
  <p:slideViewPr>
    <p:cSldViewPr>
      <p:cViewPr>
        <p:scale>
          <a:sx n="70" d="100"/>
          <a:sy n="70" d="100"/>
        </p:scale>
        <p:origin x="738" y="4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2/6/2017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 Relational Model is more reliable for storage and query time because of its organization providing a structure</a:t>
            </a:r>
          </a:p>
          <a:p>
            <a:r>
              <a:rPr lang="en-CA" dirty="0"/>
              <a:t>NoSQL trades those constraints with flexibility of data objects</a:t>
            </a:r>
          </a:p>
          <a:p>
            <a:r>
              <a:rPr lang="en-CA" dirty="0"/>
              <a:t>So why NoSQL?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6617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ngodb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and NoSQL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 – An Agile Solution to Changing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429982" y="571726"/>
            <a:ext cx="21419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David Cosman</a:t>
            </a:r>
            <a:br>
              <a:rPr lang="en-US" dirty="0"/>
            </a:br>
            <a:r>
              <a:rPr lang="en-US" dirty="0"/>
              <a:t>CS4411B FW16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869">
        <p:fade/>
      </p:transition>
    </mc:Choice>
    <mc:Fallback>
      <p:transition spd="med" advTm="22869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Book: History of databases before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701797"/>
            <a:ext cx="6387697" cy="4462272"/>
          </a:xfrm>
        </p:spPr>
        <p:txBody>
          <a:bodyPr/>
          <a:lstStyle/>
          <a:p>
            <a:r>
              <a:rPr lang="en-CA" dirty="0"/>
              <a:t>The Book Wheel</a:t>
            </a:r>
          </a:p>
          <a:p>
            <a:pPr lvl="1"/>
            <a:r>
              <a:rPr lang="en-CA" dirty="0"/>
              <a:t>16</a:t>
            </a:r>
            <a:r>
              <a:rPr lang="en-CA" baseline="30000" dirty="0"/>
              <a:t>th</a:t>
            </a:r>
            <a:r>
              <a:rPr lang="en-CA" dirty="0"/>
              <a:t> Century illustration by Agostino </a:t>
            </a:r>
            <a:r>
              <a:rPr lang="en-CA" dirty="0" err="1"/>
              <a:t>Ramelli</a:t>
            </a:r>
            <a:endParaRPr lang="en-CA" dirty="0"/>
          </a:p>
          <a:p>
            <a:pPr lvl="1"/>
            <a:r>
              <a:rPr lang="en-CA" dirty="0"/>
              <a:t>Function: to perform a JOIN and then a SELECT</a:t>
            </a:r>
          </a:p>
          <a:p>
            <a:pPr lvl="1"/>
            <a:r>
              <a:rPr lang="en-CA" dirty="0"/>
              <a:t>Book shelves; a primitive database, a place to store records</a:t>
            </a:r>
          </a:p>
          <a:p>
            <a:pPr lvl="1"/>
            <a:r>
              <a:rPr lang="en-CA" dirty="0"/>
              <a:t>The book wheel can be seen as predecessor of databases and e-book devices</a:t>
            </a:r>
          </a:p>
        </p:txBody>
      </p:sp>
      <p:pic>
        <p:nvPicPr>
          <p:cNvPr id="1026" name="Picture 2" descr="https://unremebered.files.wordpress.com/2015/09/bookwhee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862" y="1498600"/>
            <a:ext cx="3838575" cy="492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6036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4685">
        <p:fade/>
      </p:transition>
    </mc:Choice>
    <mc:Fallback>
      <p:transition spd="med" advTm="546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18</a:t>
            </a:r>
            <a:r>
              <a:rPr lang="en-CA" baseline="30000" dirty="0"/>
              <a:t>th</a:t>
            </a:r>
            <a:r>
              <a:rPr lang="en-CA" dirty="0"/>
              <a:t> Century - Different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28" y="271323"/>
            <a:ext cx="4009079" cy="6483687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18883" y="1700808"/>
            <a:ext cx="6387697" cy="4823547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The first page of the first edition of Frankenstein, by Mary Godwin-Shelly</a:t>
            </a:r>
          </a:p>
          <a:p>
            <a:r>
              <a:rPr lang="en-CA" dirty="0"/>
              <a:t>Only year included, no specific date.</a:t>
            </a:r>
          </a:p>
          <a:p>
            <a:r>
              <a:rPr lang="en-CA" dirty="0"/>
              <a:t>No ISBN</a:t>
            </a:r>
          </a:p>
          <a:p>
            <a:r>
              <a:rPr lang="en-CA" dirty="0"/>
              <a:t>No bar code</a:t>
            </a:r>
          </a:p>
          <a:p>
            <a:r>
              <a:rPr lang="en-CA" dirty="0"/>
              <a:t>No author!!!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047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2333">
        <p:fade/>
      </p:transition>
    </mc:Choice>
    <mc:Fallback>
      <p:transition spd="med" advTm="523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Information is still changing – not Constant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701796"/>
            <a:ext cx="9772073" cy="4895555"/>
          </a:xfrm>
        </p:spPr>
        <p:txBody>
          <a:bodyPr>
            <a:normAutofit/>
          </a:bodyPr>
          <a:lstStyle/>
          <a:p>
            <a:r>
              <a:rPr lang="en-CA" dirty="0"/>
              <a:t>A need for a Database model that doesn’t enforce a schema</a:t>
            </a:r>
          </a:p>
          <a:p>
            <a:r>
              <a:rPr lang="en-CA" dirty="0"/>
              <a:t>The Schema limits the complexity of the data</a:t>
            </a:r>
          </a:p>
          <a:p>
            <a:r>
              <a:rPr lang="en-CA" dirty="0"/>
              <a:t>Makes it difficult to change the model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2639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022">
        <p:fade/>
      </p:transition>
    </mc:Choice>
    <mc:Fallback>
      <p:transition spd="med" advTm="290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MongoDB </a:t>
            </a:r>
            <a:r>
              <a:rPr lang="en-CA" dirty="0" err="1"/>
              <a:t>Multimodel</a:t>
            </a:r>
            <a:r>
              <a:rPr lang="en-CA" dirty="0"/>
              <a:t>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701797"/>
            <a:ext cx="9916089" cy="4462272"/>
          </a:xfrm>
        </p:spPr>
        <p:txBody>
          <a:bodyPr>
            <a:normAutofit/>
          </a:bodyPr>
          <a:lstStyle/>
          <a:p>
            <a:r>
              <a:rPr lang="en-CA" dirty="0"/>
              <a:t>Largely NoSQL</a:t>
            </a:r>
          </a:p>
          <a:p>
            <a:pPr lvl="1"/>
            <a:r>
              <a:rPr lang="en-CA" dirty="0"/>
              <a:t>Easy to add new features and records</a:t>
            </a:r>
          </a:p>
          <a:p>
            <a:pPr lvl="1"/>
            <a:r>
              <a:rPr lang="en-CA" dirty="0"/>
              <a:t>Uses a dynamic schema that adapts to the data</a:t>
            </a:r>
          </a:p>
          <a:p>
            <a:pPr lvl="1"/>
            <a:r>
              <a:rPr lang="en-CA" dirty="0"/>
              <a:t>Scalable for growing applications</a:t>
            </a:r>
          </a:p>
          <a:p>
            <a:r>
              <a:rPr lang="en-CA" dirty="0"/>
              <a:t>Still mixes some RE</a:t>
            </a:r>
          </a:p>
          <a:p>
            <a:pPr lvl="1"/>
            <a:r>
              <a:rPr lang="en-CA" dirty="0"/>
              <a:t>Expressive Query Language</a:t>
            </a:r>
          </a:p>
          <a:p>
            <a:pPr lvl="1"/>
            <a:r>
              <a:rPr lang="en-CA" dirty="0"/>
              <a:t>Strong data consistency across devices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84" y="3136412"/>
            <a:ext cx="5330456" cy="323085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044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823">
        <p:fade/>
      </p:transition>
    </mc:Choice>
    <mc:Fallback>
      <p:transition spd="med" advTm="258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MongoDB – How does it store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Data stored as documents</a:t>
            </a:r>
          </a:p>
          <a:p>
            <a:pPr lvl="1"/>
            <a:r>
              <a:rPr lang="en-CA" dirty="0"/>
              <a:t>Uses BSON (Binary JSON) to store data as binary representation</a:t>
            </a:r>
          </a:p>
          <a:p>
            <a:pPr lvl="1"/>
            <a:r>
              <a:rPr lang="en-CA" dirty="0"/>
              <a:t>Data strings split into series of bytes</a:t>
            </a:r>
          </a:p>
          <a:p>
            <a:pPr lvl="1"/>
            <a:r>
              <a:rPr lang="en-CA" dirty="0"/>
              <a:t>Data is divided by non-terminal specifiers. For example,</a:t>
            </a:r>
          </a:p>
          <a:p>
            <a:pPr lvl="2"/>
            <a:r>
              <a:rPr lang="en-CA" dirty="0">
                <a:latin typeface="Consolas" panose="020B0609020204030204" pitchFamily="49" charset="0"/>
              </a:rPr>
              <a:t>\x03 </a:t>
            </a:r>
            <a:r>
              <a:rPr lang="en-CA" dirty="0" err="1">
                <a:latin typeface="Consolas" panose="020B0609020204030204" pitchFamily="49" charset="0"/>
              </a:rPr>
              <a:t>e_name</a:t>
            </a:r>
            <a:r>
              <a:rPr lang="en-CA" dirty="0">
                <a:latin typeface="Consolas" panose="020B0609020204030204" pitchFamily="49" charset="0"/>
              </a:rPr>
              <a:t> document</a:t>
            </a:r>
            <a:endParaRPr lang="en-CA" dirty="0"/>
          </a:p>
          <a:p>
            <a:pPr lvl="3"/>
            <a:r>
              <a:rPr lang="en-CA" dirty="0"/>
              <a:t>represents an embedded document</a:t>
            </a:r>
          </a:p>
          <a:p>
            <a:pPr lvl="2"/>
            <a:r>
              <a:rPr lang="en-CA" dirty="0" err="1">
                <a:latin typeface="Consolas" panose="020B0609020204030204" pitchFamily="49" charset="0"/>
              </a:rPr>
              <a:t>e_name</a:t>
            </a:r>
            <a:r>
              <a:rPr lang="en-CA" dirty="0">
                <a:latin typeface="Consolas" panose="020B0609020204030204" pitchFamily="49" charset="0"/>
              </a:rPr>
              <a:t> ::= </a:t>
            </a:r>
            <a:r>
              <a:rPr lang="en-CA" dirty="0" err="1">
                <a:latin typeface="Consolas" panose="020B0609020204030204" pitchFamily="49" charset="0"/>
              </a:rPr>
              <a:t>cstring</a:t>
            </a:r>
            <a:endParaRPr lang="en-CA" dirty="0">
              <a:latin typeface="Consolas" panose="020B0609020204030204" pitchFamily="49" charset="0"/>
            </a:endParaRPr>
          </a:p>
          <a:p>
            <a:pPr lvl="3"/>
            <a:r>
              <a:rPr lang="en-CA" dirty="0"/>
              <a:t>represents a key name</a:t>
            </a:r>
          </a:p>
          <a:p>
            <a:r>
              <a:rPr lang="en-CA" dirty="0"/>
              <a:t>Using BSON, MongoDB can run fast searches without defining a schema for the data model.</a:t>
            </a:r>
          </a:p>
          <a:p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3999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9076">
        <p:fade/>
      </p:transition>
    </mc:Choice>
    <mc:Fallback>
      <p:transition spd="med" advTm="490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MongoDB – Data storage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Documents sharing a similar structure are merged into collections</a:t>
            </a:r>
          </a:p>
          <a:p>
            <a:pPr lvl="1"/>
            <a:r>
              <a:rPr lang="en-CA" dirty="0"/>
              <a:t>Avoids using a JOIN operation to get related data between tables</a:t>
            </a:r>
          </a:p>
          <a:p>
            <a:pPr lvl="1"/>
            <a:r>
              <a:rPr lang="en-CA" dirty="0"/>
              <a:t>However, outer-left JOINs can be used to combine collections</a:t>
            </a:r>
          </a:p>
          <a:p>
            <a:r>
              <a:rPr lang="en-CA" dirty="0"/>
              <a:t>Unlike NoSQL</a:t>
            </a:r>
          </a:p>
          <a:p>
            <a:pPr lvl="1"/>
            <a:r>
              <a:rPr lang="en-CA" dirty="0"/>
              <a:t>MongoDB provides the choice of user enforced checks on</a:t>
            </a:r>
          </a:p>
          <a:p>
            <a:pPr lvl="2"/>
            <a:r>
              <a:rPr lang="en-CA" dirty="0"/>
              <a:t>Document Object Model</a:t>
            </a:r>
          </a:p>
          <a:p>
            <a:pPr lvl="2"/>
            <a:r>
              <a:rPr lang="en-CA" dirty="0"/>
              <a:t>Data Types, ranges and mandatory fields</a:t>
            </a:r>
          </a:p>
          <a:p>
            <a:pPr lvl="1"/>
            <a:r>
              <a:rPr lang="en-CA" dirty="0"/>
              <a:t>Not limited to key value operations thanks to BSON storage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8906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326">
        <p:fade/>
      </p:transition>
    </mc:Choice>
    <mc:Fallback>
      <p:transition spd="med" advTm="503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SQL or NoSQL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MongoDB is faster for starting an application</a:t>
            </a:r>
          </a:p>
          <a:p>
            <a:pPr lvl="1"/>
            <a:r>
              <a:rPr lang="en-CA" dirty="0"/>
              <a:t>Easy to begin adding data; no need for schema</a:t>
            </a:r>
          </a:p>
          <a:p>
            <a:pPr lvl="1"/>
            <a:r>
              <a:rPr lang="en-CA" dirty="0"/>
              <a:t>Scalable for big companies with evolving data</a:t>
            </a:r>
          </a:p>
          <a:p>
            <a:pPr lvl="1"/>
            <a:r>
              <a:rPr lang="en-CA" dirty="0"/>
              <a:t>Faster for selection queries with various numbers of records</a:t>
            </a:r>
          </a:p>
          <a:p>
            <a:r>
              <a:rPr lang="en-CA" dirty="0"/>
              <a:t>But choice of database is situation dependent</a:t>
            </a:r>
          </a:p>
          <a:p>
            <a:pPr lvl="1"/>
            <a:r>
              <a:rPr lang="en-CA" dirty="0"/>
              <a:t>There is no “perfect” database model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12291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6152">
        <p:fade/>
      </p:transition>
    </mc:Choice>
    <mc:Fallback>
      <p:transition spd="med" advTm="46152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Further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Apply the Flexible Schema design provided by MongoDB</a:t>
            </a:r>
          </a:p>
          <a:p>
            <a:pPr lvl="1"/>
            <a:r>
              <a:rPr lang="en-CA" dirty="0"/>
              <a:t>Will create a blogging web application with MEAN stack</a:t>
            </a:r>
          </a:p>
          <a:p>
            <a:r>
              <a:rPr lang="en-CA" dirty="0"/>
              <a:t>Investigate comparisons between MySQL and MongoDB</a:t>
            </a:r>
          </a:p>
          <a:p>
            <a:pPr lvl="1"/>
            <a:r>
              <a:rPr lang="en-CA" dirty="0"/>
              <a:t>Both open source</a:t>
            </a:r>
          </a:p>
          <a:p>
            <a:pPr lvl="1"/>
            <a:r>
              <a:rPr lang="en-CA" dirty="0"/>
              <a:t>Performance</a:t>
            </a:r>
          </a:p>
          <a:p>
            <a:pPr lvl="1"/>
            <a:r>
              <a:rPr lang="en-CA" dirty="0"/>
              <a:t>Syntax</a:t>
            </a:r>
          </a:p>
          <a:p>
            <a:pPr lvl="1"/>
            <a:r>
              <a:rPr lang="en-CA" dirty="0"/>
              <a:t>Design philosophy – why did they make the choices they made?</a:t>
            </a:r>
          </a:p>
          <a:p>
            <a:pPr lvl="1"/>
            <a:r>
              <a:rPr lang="en-CA" dirty="0"/>
              <a:t>How do they mix?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5985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1008">
        <p:fade/>
      </p:transition>
    </mc:Choice>
    <mc:Fallback>
      <p:transition spd="med" advTm="61008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5373215"/>
            <a:ext cx="10360501" cy="790853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3396919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10">
        <p:fade/>
      </p:transition>
    </mc:Choice>
    <mc:Fallback>
      <p:transition spd="med" advTm="291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CA" dirty="0"/>
              <a:t>MongoDB Architecture Guide (2016) </a:t>
            </a:r>
            <a:r>
              <a:rPr lang="en-CA" dirty="0">
                <a:hlinkClick r:id="rId2"/>
              </a:rPr>
              <a:t>www.mongodb.com</a:t>
            </a:r>
            <a:endParaRPr lang="en-CA" dirty="0"/>
          </a:p>
          <a:p>
            <a:pPr marL="514350" indent="-514350">
              <a:buFont typeface="+mj-lt"/>
              <a:buAutoNum type="arabicParenR"/>
            </a:pPr>
            <a:r>
              <a:rPr lang="en-CA" dirty="0"/>
              <a:t>Liu, </a:t>
            </a:r>
            <a:r>
              <a:rPr lang="en-CA" dirty="0" err="1"/>
              <a:t>Hammerschmidt</a:t>
            </a:r>
            <a:r>
              <a:rPr lang="en-CA" dirty="0"/>
              <a:t>, Lu, Chang; “Closing the functional and Performance Gap between SQL and NoSQL.” SIGMOD, San Francisco, 2016</a:t>
            </a:r>
          </a:p>
        </p:txBody>
      </p:sp>
    </p:spTree>
    <p:extLst>
      <p:ext uri="{BB962C8B-B14F-4D97-AF65-F5344CB8AC3E}">
        <p14:creationId xmlns:p14="http://schemas.microsoft.com/office/powerpoint/2010/main" val="2415509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68">
        <p:fade/>
      </p:transition>
    </mc:Choice>
    <mc:Fallback>
      <p:transition spd="med" advTm="1068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 of presentation</a:t>
            </a:r>
          </a:p>
          <a:p>
            <a:r>
              <a:rPr lang="en-US" dirty="0"/>
              <a:t>SQL vs NoSQL</a:t>
            </a:r>
          </a:p>
          <a:p>
            <a:pPr lvl="1"/>
            <a:r>
              <a:rPr lang="en-US" dirty="0"/>
              <a:t>Sequential Query Language vs “Not only” or “Non relational” SQL</a:t>
            </a:r>
          </a:p>
          <a:p>
            <a:pPr lvl="1"/>
            <a:r>
              <a:rPr lang="en-US" dirty="0"/>
              <a:t>Why NoSQL?</a:t>
            </a:r>
          </a:p>
          <a:p>
            <a:r>
              <a:rPr lang="en-US" dirty="0"/>
              <a:t>History of Data: predecessors to databases</a:t>
            </a:r>
          </a:p>
          <a:p>
            <a:r>
              <a:rPr lang="en-US" dirty="0"/>
              <a:t>MongoDB</a:t>
            </a:r>
          </a:p>
          <a:p>
            <a:r>
              <a:rPr lang="en-US" dirty="0"/>
              <a:t>To SQL or NoSQL: Further work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365">
        <p:fade/>
      </p:transition>
    </mc:Choice>
    <mc:Fallback>
      <p:transition spd="med" advTm="24365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Focus: What will this presentation cover?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What drives the mix of Relational and NoSQL?</a:t>
            </a:r>
          </a:p>
          <a:p>
            <a:r>
              <a:rPr lang="en-CA" dirty="0"/>
              <a:t>Where does the need for flexible data come from?</a:t>
            </a:r>
          </a:p>
          <a:p>
            <a:r>
              <a:rPr lang="en-CA" dirty="0"/>
              <a:t>When did data start changing for NoSQL to be necessary?</a:t>
            </a:r>
          </a:p>
          <a:p>
            <a:pPr lvl="1"/>
            <a:r>
              <a:rPr lang="en-CA" dirty="0"/>
              <a:t>If we answer these questions, we can better understand the agile approach to database implementation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5205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463">
        <p:fade/>
      </p:transition>
    </mc:Choice>
    <mc:Fallback>
      <p:transition spd="med" advTm="334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NoSQL?</a:t>
            </a:r>
          </a:p>
        </p:txBody>
      </p:sp>
      <p:pic>
        <p:nvPicPr>
          <p:cNvPr id="4" name="Picture 4" descr="Image result for SQL vs nosq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916" y="1498600"/>
            <a:ext cx="8619945" cy="4851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072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916">
        <p:fade/>
      </p:transition>
    </mc:Choice>
    <mc:Fallback>
      <p:transition spd="med" advTm="35916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Issues with 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556792"/>
            <a:ext cx="10360501" cy="4462272"/>
          </a:xfrm>
        </p:spPr>
        <p:txBody>
          <a:bodyPr>
            <a:normAutofit/>
          </a:bodyPr>
          <a:lstStyle/>
          <a:p>
            <a:r>
              <a:rPr lang="en-CA" dirty="0"/>
              <a:t>Time to start;</a:t>
            </a:r>
          </a:p>
          <a:p>
            <a:pPr lvl="1"/>
            <a:r>
              <a:rPr lang="en-CA" dirty="0"/>
              <a:t>the “birth of Schema” problem</a:t>
            </a:r>
          </a:p>
          <a:p>
            <a:r>
              <a:rPr lang="en-CA" dirty="0"/>
              <a:t>Structure is difficult to change once it exists</a:t>
            </a:r>
          </a:p>
          <a:p>
            <a:pPr lvl="1"/>
            <a:r>
              <a:rPr lang="en-CA" dirty="0"/>
              <a:t>Schema must be modified to accommodate updates</a:t>
            </a:r>
          </a:p>
          <a:p>
            <a:r>
              <a:rPr lang="en-CA" dirty="0"/>
              <a:t>Scalability of data difficult to maintain as a result</a:t>
            </a:r>
          </a:p>
          <a:p>
            <a:pPr lvl="1"/>
            <a:r>
              <a:rPr lang="en-CA" dirty="0"/>
              <a:t>Unless data remains in static structure</a:t>
            </a:r>
          </a:p>
          <a:p>
            <a:pPr lvl="1"/>
            <a:endParaRPr lang="en-CA" dirty="0"/>
          </a:p>
          <a:p>
            <a:pPr lvl="1"/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6730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058">
        <p:fade/>
      </p:transition>
    </mc:Choice>
    <mc:Fallback>
      <p:transition spd="med" advTm="280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SQL &amp; NoSQL: A Programming Language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Java</a:t>
            </a:r>
          </a:p>
          <a:p>
            <a:pPr lvl="1"/>
            <a:r>
              <a:rPr lang="en-CA" dirty="0"/>
              <a:t>You must define objects, variables, and classes before using them</a:t>
            </a:r>
          </a:p>
          <a:p>
            <a:pPr lvl="1"/>
            <a:r>
              <a:rPr lang="en-CA" dirty="0"/>
              <a:t>Reliable rules, checked during compilation for runtime errors</a:t>
            </a:r>
          </a:p>
          <a:p>
            <a:pPr lvl="1"/>
            <a:r>
              <a:rPr lang="en-CA" dirty="0"/>
              <a:t>Data concurrency in place</a:t>
            </a:r>
          </a:p>
          <a:p>
            <a:r>
              <a:rPr lang="en-CA" dirty="0"/>
              <a:t>Ruby</a:t>
            </a:r>
          </a:p>
          <a:p>
            <a:pPr lvl="1"/>
            <a:r>
              <a:rPr lang="en-CA" dirty="0"/>
              <a:t>Objects can be “</a:t>
            </a:r>
            <a:r>
              <a:rPr lang="en-CA" dirty="0" err="1"/>
              <a:t>mixin</a:t>
            </a:r>
            <a:r>
              <a:rPr lang="en-CA" dirty="0"/>
              <a:t>” between classes and modules with no prior definition (interpreted part)</a:t>
            </a:r>
          </a:p>
          <a:p>
            <a:pPr lvl="1"/>
            <a:r>
              <a:rPr lang="en-CA" dirty="0"/>
              <a:t>Unreliable testing in concurrent environments, difficult to debug as a result</a:t>
            </a:r>
          </a:p>
          <a:p>
            <a:pPr lvl="1"/>
            <a:r>
              <a:rPr lang="en-CA" dirty="0"/>
              <a:t>Quick to use at the cost of reliability and performance</a:t>
            </a:r>
          </a:p>
        </p:txBody>
      </p:sp>
      <p:pic>
        <p:nvPicPr>
          <p:cNvPr id="4" name="Picture 2" descr="http://blog.takipi.com/wp-content/uploads/2016/06/Backend-Language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89" t="12379" r="16580" b="49822"/>
          <a:stretch/>
        </p:blipFill>
        <p:spPr bwMode="auto">
          <a:xfrm>
            <a:off x="10270876" y="1498600"/>
            <a:ext cx="648072" cy="1080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3037" t="22255" r="71319" b="49983"/>
          <a:stretch/>
        </p:blipFill>
        <p:spPr>
          <a:xfrm>
            <a:off x="10272153" y="3406640"/>
            <a:ext cx="864096" cy="7920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5602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707">
        <p:fade/>
      </p:transition>
    </mc:Choice>
    <mc:Fallback>
      <p:transition spd="med" advTm="517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SQL &amp; NoSQL: A Programming Language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701797"/>
            <a:ext cx="10360501" cy="4462272"/>
          </a:xfrm>
        </p:spPr>
        <p:txBody>
          <a:bodyPr>
            <a:normAutofit/>
          </a:bodyPr>
          <a:lstStyle/>
          <a:p>
            <a:r>
              <a:rPr lang="en-CA" dirty="0"/>
              <a:t>SQL is like Java in a way, enforcing some sort of schema,</a:t>
            </a:r>
          </a:p>
          <a:p>
            <a:pPr lvl="1"/>
            <a:r>
              <a:rPr lang="en-CA" dirty="0"/>
              <a:t>But enforces the creation of the structure first</a:t>
            </a:r>
          </a:p>
          <a:p>
            <a:r>
              <a:rPr lang="en-CA" dirty="0"/>
              <a:t>NoSQL is like Ruby in a way; quick to implement, write and use,</a:t>
            </a:r>
          </a:p>
          <a:p>
            <a:pPr lvl="1"/>
            <a:r>
              <a:rPr lang="en-CA" dirty="0"/>
              <a:t>But comes at the price of losing structure and concurrency</a:t>
            </a:r>
          </a:p>
          <a:p>
            <a:pPr lvl="1"/>
            <a:r>
              <a:rPr lang="en-CA" dirty="0"/>
              <a:t>In general, NoSQL is good at inserting, but not good at retrieving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1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011">
        <p:fade/>
      </p:transition>
    </mc:Choice>
    <mc:Fallback>
      <p:transition spd="med" advTm="270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NoSQL considerations - Data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SQL schemas don’t allow for much flexibility nor scalability</a:t>
            </a:r>
          </a:p>
          <a:p>
            <a:pPr lvl="1"/>
            <a:r>
              <a:rPr lang="en-CA" dirty="0"/>
              <a:t>despite advantages with reliability and consistency</a:t>
            </a:r>
          </a:p>
          <a:p>
            <a:r>
              <a:rPr lang="en-CA" dirty="0"/>
              <a:t>Always room for change in structure</a:t>
            </a:r>
          </a:p>
          <a:p>
            <a:pPr lvl="1"/>
            <a:r>
              <a:rPr lang="en-CA" dirty="0"/>
              <a:t>Will your schema evolve over time?</a:t>
            </a:r>
          </a:p>
          <a:p>
            <a:pPr lvl="1"/>
            <a:r>
              <a:rPr lang="en-CA" dirty="0"/>
              <a:t>Will the same attribute vary in type from entity to entity?</a:t>
            </a:r>
          </a:p>
          <a:p>
            <a:pPr lvl="1"/>
            <a:r>
              <a:rPr lang="en-CA" dirty="0"/>
              <a:t>Can you foresee decisions that will be made with the data?</a:t>
            </a:r>
          </a:p>
          <a:p>
            <a:r>
              <a:rPr lang="en-CA" dirty="0"/>
              <a:t>The drive for NoSQL databases is to accommodate growing or expanding databases</a:t>
            </a:r>
          </a:p>
          <a:p>
            <a:pPr lvl="1"/>
            <a:r>
              <a:rPr lang="en-CA" dirty="0"/>
              <a:t>Let’s look back; has data always been static?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7744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753">
        <p:fade/>
      </p:transition>
    </mc:Choice>
    <mc:Fallback>
      <p:transition spd="med" advTm="387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274637"/>
            <a:ext cx="10360501" cy="1223963"/>
          </a:xfrm>
        </p:spPr>
        <p:txBody>
          <a:bodyPr/>
          <a:lstStyle/>
          <a:p>
            <a:r>
              <a:rPr lang="en-CA" dirty="0"/>
              <a:t>From the Note to the Computer</a:t>
            </a:r>
          </a:p>
        </p:txBody>
      </p:sp>
      <p:pic>
        <p:nvPicPr>
          <p:cNvPr id="1026" name="Picture 2" descr="https://img.clipartfest.com/2168708ce959f7d1bc3def5935aa1d29_free-scroll-clipart-2-clip-art-scroll_2400-3106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44" y="1916832"/>
            <a:ext cx="2392287" cy="309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3501877" y="2852936"/>
            <a:ext cx="995020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pic>
        <p:nvPicPr>
          <p:cNvPr id="1028" name="Picture 4" descr="http://pngimg.com/upload/book_PNG21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500" y="2428090"/>
            <a:ext cx="3213434" cy="205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ight Arrow 6"/>
          <p:cNvSpPr/>
          <p:nvPr/>
        </p:nvSpPr>
        <p:spPr>
          <a:xfrm>
            <a:off x="7894612" y="2852936"/>
            <a:ext cx="1179662" cy="6829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pic>
        <p:nvPicPr>
          <p:cNvPr id="1030" name="Picture 6" descr="https://upload.wikimedia.org/wikipedia/commons/thumb/d/d7/Desktop_computer_clipart_-_Yellow_theme.svg/281px-Desktop_computer_clipart_-_Yellow_theme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020" y="2428090"/>
            <a:ext cx="2676525" cy="193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218883" y="5277230"/>
            <a:ext cx="10360501" cy="957858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dirty="0"/>
              <a:t>The ways we interact with data, the way which it’s stored; it’s always been changing, and keeps changing rapidly!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73242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586">
        <p:fade/>
      </p:transition>
    </mc:Choice>
    <mc:Fallback>
      <p:transition spd="med" advTm="325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.1|3.3|3|8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13.8|3.8|2.4|2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|11.2|6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7.2|3.3|3.6|3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6.1|8.1|21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6|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6.3|5.8|2.5|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4.9|6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5.8|3.9|2.5|30.4|3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3.8|3.8|4.4|4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6.2|18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4.9|2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2.1|21.7|9"/>
</p:tagLst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873beb7-5857-4685-be1f-d57550cc96c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456</TotalTime>
  <Words>876</Words>
  <Application>Microsoft Office PowerPoint</Application>
  <PresentationFormat>Custom</PresentationFormat>
  <Paragraphs>118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Consolas</vt:lpstr>
      <vt:lpstr>Tech 16x9</vt:lpstr>
      <vt:lpstr>SQL and NoSQL</vt:lpstr>
      <vt:lpstr>Table of Contents</vt:lpstr>
      <vt:lpstr>Focus: What will this presentation cover?</vt:lpstr>
      <vt:lpstr>Why NoSQL?</vt:lpstr>
      <vt:lpstr>Issues with SQL</vt:lpstr>
      <vt:lpstr>SQL &amp; NoSQL: A Programming Language Comparison</vt:lpstr>
      <vt:lpstr>SQL &amp; NoSQL: A Programming Language Comparison</vt:lpstr>
      <vt:lpstr>Some NoSQL considerations - Data Changes</vt:lpstr>
      <vt:lpstr>From the Note to the Computer</vt:lpstr>
      <vt:lpstr>The Book: History of databases before computers</vt:lpstr>
      <vt:lpstr>18th Century - Different Data</vt:lpstr>
      <vt:lpstr>Information is still changing – not Constant</vt:lpstr>
      <vt:lpstr>MongoDB Multimodel Architecture</vt:lpstr>
      <vt:lpstr>MongoDB – How does it store data?</vt:lpstr>
      <vt:lpstr>MongoDB – Data storage continued</vt:lpstr>
      <vt:lpstr>To SQL or NoSQL</vt:lpstr>
      <vt:lpstr>Further Research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and NoSQL</dc:title>
  <dc:creator>David Cosman</dc:creator>
  <cp:lastModifiedBy>David Cosman</cp:lastModifiedBy>
  <cp:revision>50</cp:revision>
  <dcterms:created xsi:type="dcterms:W3CDTF">2017-02-06T00:05:41Z</dcterms:created>
  <dcterms:modified xsi:type="dcterms:W3CDTF">2017-02-06T17:42:39Z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